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Thin"/>
      <p:regular r:id="rId35"/>
      <p:bold r:id="rId36"/>
      <p:italic r:id="rId37"/>
      <p:boldItalic r:id="rId38"/>
    </p:embeddedFont>
    <p:embeddedFont>
      <p:font typeface="Roboto Black"/>
      <p:bold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23B61B-DCBE-46A2-8EEE-B0A90A458DA6}">
  <a:tblStyle styleId="{E823B61B-DCBE-46A2-8EEE-B0A90A458D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regular.fntdata"/><Relationship Id="rId34" Type="http://schemas.openxmlformats.org/officeDocument/2006/relationships/slide" Target="slides/slide28.xml"/><Relationship Id="rId37" Type="http://schemas.openxmlformats.org/officeDocument/2006/relationships/font" Target="fonts/RobotoThin-italic.fntdata"/><Relationship Id="rId36" Type="http://schemas.openxmlformats.org/officeDocument/2006/relationships/font" Target="fonts/RobotoThin-bold.fntdata"/><Relationship Id="rId39" Type="http://schemas.openxmlformats.org/officeDocument/2006/relationships/font" Target="fonts/RobotoBlack-bold.fntdata"/><Relationship Id="rId38" Type="http://schemas.openxmlformats.org/officeDocument/2006/relationships/font" Target="fonts/RobotoThin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e332c4ec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e332c4ec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e332c4ec1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e332c4ec1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e332c4ec1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e332c4ec1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e332c4ec1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e332c4ec1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332c4ec1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e332c4ec1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e332c4ec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e332c4ec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5.png"/><Relationship Id="rId4" Type="http://schemas.openxmlformats.org/officeDocument/2006/relationships/image" Target="../media/image4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57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61.png"/><Relationship Id="rId6" Type="http://schemas.openxmlformats.org/officeDocument/2006/relationships/image" Target="../media/image50.png"/><Relationship Id="rId7" Type="http://schemas.openxmlformats.org/officeDocument/2006/relationships/image" Target="../media/image5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3.png"/><Relationship Id="rId4" Type="http://schemas.openxmlformats.org/officeDocument/2006/relationships/image" Target="../media/image51.png"/><Relationship Id="rId5" Type="http://schemas.openxmlformats.org/officeDocument/2006/relationships/image" Target="../media/image62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4.png"/><Relationship Id="rId4" Type="http://schemas.openxmlformats.org/officeDocument/2006/relationships/image" Target="../media/image95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6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1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68.png"/><Relationship Id="rId7" Type="http://schemas.openxmlformats.org/officeDocument/2006/relationships/image" Target="../media/image77.png"/><Relationship Id="rId8" Type="http://schemas.openxmlformats.org/officeDocument/2006/relationships/image" Target="../media/image9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86.png"/><Relationship Id="rId6" Type="http://schemas.openxmlformats.org/officeDocument/2006/relationships/image" Target="../media/image8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9" Type="http://schemas.openxmlformats.org/officeDocument/2006/relationships/image" Target="../media/image85.png"/><Relationship Id="rId5" Type="http://schemas.openxmlformats.org/officeDocument/2006/relationships/image" Target="../media/image90.png"/><Relationship Id="rId6" Type="http://schemas.openxmlformats.org/officeDocument/2006/relationships/image" Target="../media/image99.png"/><Relationship Id="rId7" Type="http://schemas.openxmlformats.org/officeDocument/2006/relationships/image" Target="../media/image92.png"/><Relationship Id="rId8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100.png"/><Relationship Id="rId9" Type="http://schemas.openxmlformats.org/officeDocument/2006/relationships/image" Target="../media/image97.png"/><Relationship Id="rId5" Type="http://schemas.openxmlformats.org/officeDocument/2006/relationships/image" Target="../media/image93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0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6.png"/><Relationship Id="rId4" Type="http://schemas.openxmlformats.org/officeDocument/2006/relationships/image" Target="../media/image1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Weak credentials</a:t>
            </a:r>
            <a:endParaRPr/>
          </a:p>
        </p:txBody>
      </p:sp>
      <p:sp>
        <p:nvSpPr>
          <p:cNvPr id="1118" name="Google Shape;1118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Hydra tool, I was able to brute force multiple login attempts with a simple wordlist for the ‘ashton’ user account.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2" name="Google Shape;112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5" name="Google Shape;112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Upon finding the successful password combination, I was able to get into the company “secret folder” containing important credential information for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administrative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access to the server (see also Exploitation 4).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next slide for screenshot.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1" name="Google Shape;1131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2" name="Google Shape;113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3" name="Google Shape;113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Weak credentials</a:t>
            </a:r>
            <a:endParaRPr/>
          </a:p>
        </p:txBody>
      </p:sp>
      <p:sp>
        <p:nvSpPr>
          <p:cNvPr id="1139" name="Google Shape;1139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0" name="Google Shape;11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25" y="1826725"/>
            <a:ext cx="8308801" cy="4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Unlimited login attempts</a:t>
            </a:r>
            <a:endParaRPr/>
          </a:p>
        </p:txBody>
      </p:sp>
      <p:sp>
        <p:nvSpPr>
          <p:cNvPr id="1146" name="Google Shape;114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Again, with the Hydra tool, the brute force attack was able to occur with over 10,000 login attempts without any impedance.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9" name="Google Shape;1149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0" name="Google Shape;1150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1" name="Google Shape;1151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3" name="Google Shape;1153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4" name="Google Shape;1154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5" name="Google Shape;1155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Able to access the the ‘ashton’ account which has access to the company “secret folder”. However, theoretically I would be able to log into almost any account if the passwords were weak enough and/or I utilized a more complex wordlist.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7" name="Google Shape;1157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8" name="Google Shape;1158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next slide for screenshot.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Unlimited login attempts</a:t>
            </a:r>
            <a:endParaRPr/>
          </a:p>
        </p:txBody>
      </p:sp>
      <p:sp>
        <p:nvSpPr>
          <p:cNvPr id="1167" name="Google Shape;116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8800"/>
            <a:ext cx="8839201" cy="870671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6"/>
          <p:cNvSpPr txBox="1"/>
          <p:nvPr/>
        </p:nvSpPr>
        <p:spPr>
          <a:xfrm>
            <a:off x="152400" y="2267225"/>
            <a:ext cx="8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number of login attempts before the password was found for the ashton account.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Exploitation: Published administrative information to the public server</a:t>
            </a:r>
            <a:endParaRPr sz="2100"/>
          </a:p>
        </p:txBody>
      </p:sp>
      <p:sp>
        <p:nvSpPr>
          <p:cNvPr id="1175" name="Google Shape;1175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7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7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crackstation, I was able to decrypt the hashed password of user account ‘ryan’ and gain access to the WebDAV folders for the server. Afterwards, MSFVenom and MSFConsole were used to establish a reverse shell on the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8" name="Google Shape;1178;p6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9" name="Google Shape;1179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0" name="Google Shape;1180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67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82" name="Google Shape;1182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3" name="Google Shape;1183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67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7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Upon logging into the WebDAV system, I was able to find a password to SSH into the server itself while also uploading a reverse shell script to the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6" name="Google Shape;1186;p67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7" name="Google Shape;1187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8" name="Google Shape;1188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67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7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following slides for screenshots of process.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Exploitation: Published administrative information to the public server</a:t>
            </a:r>
            <a:endParaRPr sz="2100"/>
          </a:p>
        </p:txBody>
      </p:sp>
      <p:sp>
        <p:nvSpPr>
          <p:cNvPr id="1196" name="Google Shape;119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Exploitation: Published administrative information to the public server</a:t>
            </a:r>
            <a:endParaRPr sz="2100"/>
          </a:p>
        </p:txBody>
      </p:sp>
      <p:sp>
        <p:nvSpPr>
          <p:cNvPr id="1202" name="Google Shape;120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70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9" name="Google Shape;1209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152400" y="3477150"/>
            <a:ext cx="8839200" cy="1221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6690" lvl="0" marL="32004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port scan began at 08:59 AM and ended at 09:03 on 7/1</a:t>
            </a:r>
            <a:endParaRPr sz="1500"/>
          </a:p>
          <a:p>
            <a:pPr indent="-186690" lvl="0" marL="32004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Approximately 33 packets were submitted from 192.168.1.8 (the IP of the Red Team system)</a:t>
            </a:r>
            <a:endParaRPr sz="1500"/>
          </a:p>
          <a:p>
            <a:pPr indent="-186690" lvl="0" marL="32004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Early user agents were listed as an NMAP Scripting Engine, which is a port scanning tool</a:t>
            </a:r>
            <a:endParaRPr sz="1500"/>
          </a:p>
        </p:txBody>
      </p:sp>
      <p:pic>
        <p:nvPicPr>
          <p:cNvPr id="1216" name="Google Shape;12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3575"/>
            <a:ext cx="8839199" cy="269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2" name="Google Shape;1222;p72"/>
          <p:cNvSpPr txBox="1"/>
          <p:nvPr>
            <p:ph idx="1" type="subTitle"/>
          </p:nvPr>
        </p:nvSpPr>
        <p:spPr>
          <a:xfrm>
            <a:off x="367350" y="3938175"/>
            <a:ext cx="8409300" cy="64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request occurred at 09:14 with only one initial request made (more were done during the brute force attack)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only request was for access to the /company_folders/secret_folder directory. Because this leads to the login page for the server, this makes sense.</a:t>
            </a:r>
            <a:endParaRPr sz="1400"/>
          </a:p>
        </p:txBody>
      </p:sp>
      <p:pic>
        <p:nvPicPr>
          <p:cNvPr id="1223" name="Google Shape;12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200" y="686100"/>
            <a:ext cx="7417371" cy="31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9" name="Google Shape;1229;p73"/>
          <p:cNvSpPr txBox="1"/>
          <p:nvPr>
            <p:ph idx="1" type="subTitle"/>
          </p:nvPr>
        </p:nvSpPr>
        <p:spPr>
          <a:xfrm>
            <a:off x="218175" y="4222725"/>
            <a:ext cx="84861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10,147 requests were made during the attack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10,145 requests had failed based on the number of error responses (error code &gt;=400)</a:t>
            </a:r>
            <a:endParaRPr sz="1400"/>
          </a:p>
        </p:txBody>
      </p:sp>
      <p:pic>
        <p:nvPicPr>
          <p:cNvPr id="1230" name="Google Shape;123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85" y="686100"/>
            <a:ext cx="7294341" cy="3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413" y="597425"/>
            <a:ext cx="8247625" cy="35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7" name="Google Shape;1237;p7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74"/>
          <p:cNvSpPr txBox="1"/>
          <p:nvPr>
            <p:ph idx="1" type="subTitle"/>
          </p:nvPr>
        </p:nvSpPr>
        <p:spPr>
          <a:xfrm>
            <a:off x="11500" y="4063175"/>
            <a:ext cx="9144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6690" lvl="0" marL="32004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21 requests were made to the /webdav directory</a:t>
            </a:r>
            <a:endParaRPr sz="1500"/>
          </a:p>
          <a:p>
            <a:pPr indent="-186690" lvl="0" marL="32004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was a request for the directory page itself, access to a file named “passwd.dav” and a put request for a “shell.php”</a:t>
            </a:r>
            <a:endParaRPr sz="1500"/>
          </a:p>
        </p:txBody>
      </p:sp>
      <p:pic>
        <p:nvPicPr>
          <p:cNvPr id="1239" name="Google Shape;12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02229"/>
            <a:ext cx="9143998" cy="343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75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7" name="Google Shape;1247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3" name="Google Shape;1253;p76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Different types of alarms can be used to detect port scans.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Filters for scanning tools (like NMAP)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This threshold can be set to 1 for instant detection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Filters for uncommon ports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Depending on the usage of these uncommon ports, threshold can be very low (1-5) or moderate (~10)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Filters for requests of multiple ports from the same IP in a certain timeframe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This threshold can be set to 10+ depending on the typical traffic the server receives</a:t>
            </a:r>
            <a:endParaRPr sz="1300"/>
          </a:p>
        </p:txBody>
      </p:sp>
      <p:sp>
        <p:nvSpPr>
          <p:cNvPr id="1254" name="Google Shape;1254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Firewalls can reduce visibility of open ports outside the network and can also be set up to detects and shut down port scans in progress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Closing unnecessary ports on the router can prevent them from being accessed by scanners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the budget allows, set up a front facing server for the website and an internal server for the network that cannot be accessed from outside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60" name="Google Shape;1260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Access of the directory from an external IP (i.e. an address outside the company’s IP range)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Threshold for this alert can be set to 1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Attempted access by non-authorized users within the </a:t>
            </a:r>
            <a:r>
              <a:rPr lang="en"/>
              <a:t>network</a:t>
            </a:r>
            <a:r>
              <a:rPr lang="en"/>
              <a:t> can also be utilized for an alarm system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 case of </a:t>
            </a:r>
            <a:r>
              <a:rPr lang="en" sz="1200"/>
              <a:t>unintended</a:t>
            </a:r>
            <a:r>
              <a:rPr lang="en" sz="1200"/>
              <a:t> access, the threshold can be a little higher (~5)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Depending on the frequency of access for authorized users, an alarm can also be triggered, but this will require monitoring of these authorized users for normal access 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Unwanted access can be easily mitigated by creating a network rule denying directory access from external IPs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authorized users within the network, redundancy systems like two-factor authentication can protect the directory from compromised accounts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Placing this directory in a totally private, internal network can also prevent outside access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7" name="Google Shape;1267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Brute force attacks can be easily monitored with an alert created based on failed login attempts beyond typical human error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 good threshold for this error can be around 5-10 failed attempts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As with many other parts of this situation, creating alerts based on external IP access would also be wise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Alerts can be set to as low as 1, but as high as 10 depending on allowed external access to the network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68" name="Google Shape;1268;p7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Attacks like this can be mitigated by locking user accounts after a certain threshold of failed login attempts (like the alarm, 5-10 failed attempts is reasonable for human error)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Mandating harder password policies will also help as increased complexity will greatly reduce the ability for systems to guess the passwords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Two-factor authentication may also be helpful in the event of successful attack within the threshold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74" name="Google Shape;1274;p7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Attempted access to this directory via non-authorized accounts could trigger an alarm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Threshold of 1 can be allowed for this as it is a high risk directory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Access to the directory via external IP is also a good trigger to consider with a low threshold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Depending on future usage of the directory, write access (put requests in this case) should also be for consideration for alarm, especially via external addresses</a:t>
            </a:r>
            <a:endParaRPr sz="1400"/>
          </a:p>
        </p:txBody>
      </p:sp>
      <p:sp>
        <p:nvSpPr>
          <p:cNvPr id="1275" name="Google Shape;1275;p7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Depending on the developers’ needs, the WebDAV directory could be placed in a private server with an unreadable and un-editable copy placed on the public server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Changing the access to the directory to disallow both unauthorized users and external IP addresses would also prevent unwanted connection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possible, it may also be ideal to change software to a more stable/secure architecture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81" name="Google Shape;1281;p8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An </a:t>
            </a:r>
            <a:r>
              <a:rPr lang="en" sz="1250"/>
              <a:t>alarm can be set up to detect put requests beyond normal capacity for internal IPs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The threshold will vary based on the frequency of uploading to the server and certain directories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An alarm should be set up for put requests for external IPs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This threshold can be set to 1 since it will likely be unauthorized access to the server in this instance</a:t>
            </a:r>
            <a:endParaRPr sz="1250"/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 sz="1250"/>
              <a:t>Alarms can also be set to detect outbound internet traffic to certain IPs, but this threshold is dependent on typical business practices</a:t>
            </a:r>
            <a:endParaRPr sz="1250"/>
          </a:p>
        </p:txBody>
      </p:sp>
      <p:sp>
        <p:nvSpPr>
          <p:cNvPr id="1282" name="Google Shape;1282;p8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Blocking all access of certain folders to external IP addresses would mitigate this threat by outside agents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all external access cannot be blocked, then changing http settings to deny put requests can suffice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Reducing or limiting outbound internet traffic can also be helpful as it can prevent systems from communicating unintentionally with threat agents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192.168.1.0-255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0.0.0.0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3.2-4.9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root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3.2-4.9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root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3.2-4.9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root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48" y="1656600"/>
            <a:ext cx="6699599" cy="213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{E823B61B-DCBE-46A2-8EEE-B0A90A458DA6}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General purpose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(security monitoring)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General purpose -- Apache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-- Penetration testing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{E823B61B-DCBE-46A2-8EEE-B0A90A458DA6}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Port/service scanning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Enabled scanning of ports and active services.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attackers to view potentially vulnerable services and vectors for exploitation.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Credentials that are easily guessable or can be obtained through automation.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for attackers to more quickly find login information to obtain info or perform other tasks.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Unlimited login attempts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action taken by the SIEM to limit the number of failed logins.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for brute force attacking by leaving user accounts open to multiple attempted logins.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Published administrative information to the public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to log into the ‘webdav’ system folder along with user password has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for direct access to modify server and/or obtain highly sensitive company information.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Port scanning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Simple pinging and NMAP scanning allowed for the discovery of vulnerable services, specifically the older version of Apache web server and website structure.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this information, I was able to more easily traverse the website structure and find the vulnerable Apache software, leading me to place the reverse shell on the site.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next slide for screenshot.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Port scanning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2" name="Google Shape;11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50" y="686100"/>
            <a:ext cx="5674309" cy="42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